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56" r:id="rId3"/>
    <p:sldId id="257" r:id="rId4"/>
    <p:sldId id="311" r:id="rId5"/>
    <p:sldId id="260" r:id="rId6"/>
    <p:sldId id="258" r:id="rId7"/>
    <p:sldId id="277" r:id="rId8"/>
    <p:sldId id="278" r:id="rId9"/>
    <p:sldId id="279" r:id="rId10"/>
    <p:sldId id="280" r:id="rId11"/>
    <p:sldId id="303" r:id="rId12"/>
    <p:sldId id="281" r:id="rId13"/>
    <p:sldId id="283" r:id="rId14"/>
    <p:sldId id="282" r:id="rId15"/>
    <p:sldId id="314" r:id="rId16"/>
    <p:sldId id="315" r:id="rId17"/>
    <p:sldId id="304" r:id="rId18"/>
    <p:sldId id="287" r:id="rId19"/>
    <p:sldId id="305" r:id="rId20"/>
    <p:sldId id="288" r:id="rId21"/>
    <p:sldId id="312" r:id="rId22"/>
    <p:sldId id="289" r:id="rId23"/>
    <p:sldId id="310" r:id="rId24"/>
    <p:sldId id="290" r:id="rId25"/>
    <p:sldId id="307" r:id="rId26"/>
    <p:sldId id="294" r:id="rId27"/>
    <p:sldId id="295" r:id="rId28"/>
    <p:sldId id="292" r:id="rId29"/>
    <p:sldId id="293" r:id="rId30"/>
    <p:sldId id="300" r:id="rId31"/>
    <p:sldId id="306" r:id="rId32"/>
    <p:sldId id="291" r:id="rId33"/>
    <p:sldId id="259" r:id="rId34"/>
    <p:sldId id="272" r:id="rId35"/>
    <p:sldId id="261" r:id="rId36"/>
    <p:sldId id="313" r:id="rId37"/>
    <p:sldId id="262" r:id="rId38"/>
    <p:sldId id="308" r:id="rId39"/>
    <p:sldId id="263" r:id="rId40"/>
    <p:sldId id="309" r:id="rId41"/>
    <p:sldId id="264" r:id="rId42"/>
    <p:sldId id="265" r:id="rId43"/>
    <p:sldId id="266" r:id="rId44"/>
    <p:sldId id="269" r:id="rId45"/>
    <p:sldId id="270" r:id="rId46"/>
    <p:sldId id="271" r:id="rId47"/>
    <p:sldId id="275" r:id="rId48"/>
    <p:sldId id="276" r:id="rId49"/>
    <p:sldId id="284" r:id="rId50"/>
    <p:sldId id="285" r:id="rId51"/>
    <p:sldId id="267" r:id="rId52"/>
    <p:sldId id="268" r:id="rId53"/>
    <p:sldId id="273" r:id="rId54"/>
    <p:sldId id="297" r:id="rId55"/>
    <p:sldId id="296" r:id="rId56"/>
    <p:sldId id="298" r:id="rId57"/>
    <p:sldId id="301" r:id="rId58"/>
    <p:sldId id="302" r:id="rId59"/>
    <p:sldId id="274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BDDA0-362E-49DA-B7D8-DA60AD6CAE36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AC4D8-786C-4349-A9A2-6F186A0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17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C4D8-786C-4349-A9A2-6F186A04F63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0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6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1" name="Picture 15" descr="https://4.bp.blogspot.com/-M8o9N0wE-gY/WqLP9JmVykI/AAAAAAAACtg/fjmSwno_D54y0lVccD2_Sxh3SOrKoDOAwCLcBGAs/w1200-h630-p-k-no-nu/150616pcog-Bible_iStock%2BMphotofile%2B16x9.jpg"/>
          <p:cNvPicPr>
            <a:picLocks noChangeAspect="1" noChangeArrowheads="1"/>
          </p:cNvPicPr>
          <p:nvPr/>
        </p:nvPicPr>
        <p:blipFill>
          <a:blip r:embed="rId3" cstate="print">
            <a:lum bright="2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ФГБОУ ВО Белгородский ГАУ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Управление библиотечно-информационных ресурсов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57891"/>
            <a:ext cx="9144000" cy="40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2019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4941168"/>
            <a:ext cx="6984776" cy="1916832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60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dvokat Modern" pitchFamily="2" charset="0"/>
              </a:rPr>
              <a:t>Живое слово мудрости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566124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(24 мая - День Славянской письменности 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 культуры)</a:t>
            </a:r>
          </a:p>
        </p:txBody>
      </p:sp>
      <p:pic>
        <p:nvPicPr>
          <p:cNvPr id="9" name="Picture 6" descr="http://itd2.mycdn.me/image?id=868256146603&amp;t=20&amp;plc=WEB&amp;tkn=*KvMuZcbRcnC3nQzSAQjAVgcdVJ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764704"/>
            <a:ext cx="6156684" cy="37521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5062" name="AutoShape 6" descr="https://i.pinimg.com/736x/3c/ba/b0/3cbab0a2caab76a5190d7823ca079c89--calligraphy-letters-medieval-manuscrip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064" name="AutoShape 8" descr="https://i.pinimg.com/236x/b4/31/49/b43149d79ac1d6dd3298c6d0cb7bc38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https://arhivurokov.ru/kopilka/uploads/user_file_5682ec82256e3/konspiekturokaistoriiv5klassiepotiemiepismiennostiznaniiadrievnikhieghiptian_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443" name="Picture 3" descr="C:\Documents and Settings\sorokina_an\Рабочий стол\konspiekturokaistoriiv5klassiepotiemiepismiennostiznaniiadrievnikhieghiptian_39.png"/>
          <p:cNvPicPr>
            <a:picLocks noChangeAspect="1" noChangeArrowheads="1"/>
          </p:cNvPicPr>
          <p:nvPr/>
        </p:nvPicPr>
        <p:blipFill>
          <a:blip r:embed="rId2" cstate="print"/>
          <a:srcRect t="21133" b="8424"/>
          <a:stretch>
            <a:fillRect/>
          </a:stretch>
        </p:blipFill>
        <p:spPr bwMode="auto">
          <a:xfrm>
            <a:off x="269776" y="1556792"/>
            <a:ext cx="8604448" cy="3400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Материалы для письма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132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Bookman Old Style" panose="02050604050505020204" pitchFamily="18" charset="0"/>
              </a:rPr>
              <a:t>Создание славянской письменности</a:t>
            </a:r>
          </a:p>
        </p:txBody>
      </p:sp>
      <p:pic>
        <p:nvPicPr>
          <p:cNvPr id="31745" name="Picture 1" descr="C:\Documents and Settings\sorokina_an\Рабочий стол\img9.jpg"/>
          <p:cNvPicPr>
            <a:picLocks noChangeAspect="1" noChangeArrowheads="1"/>
          </p:cNvPicPr>
          <p:nvPr/>
        </p:nvPicPr>
        <p:blipFill>
          <a:blip r:embed="rId3" cstate="print"/>
          <a:srcRect l="50787" t="19550" r="5113" b="9051"/>
          <a:stretch>
            <a:fillRect/>
          </a:stretch>
        </p:blipFill>
        <p:spPr bwMode="auto">
          <a:xfrm>
            <a:off x="2627784" y="1844824"/>
            <a:ext cx="3960440" cy="4809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3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506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Значение письма в истории развития цивилизации трудно переоценить. В языке, как в зеркале, отражён весь мир, вся наша жизнь. Возможности письма не ограничены ни временем, ни расстоянием. Но искусством письма люди владели не всегда. Это искусство развивалось долго, на протяжении многих тысячелетий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36866" name="Picture 2" descr="http://nr-portal.ru/wp-content/uploads/2019/04/pismo-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6632"/>
            <a:ext cx="6336704" cy="3928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4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506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Греки создавали свой алфавит на основе финикийского письма, но значительно усовершенствовали его, введя особые знаки для гласных звуков. Греческое письмо легло в основу латинской азбуки, а в IX веке было создано славянское письмо путём использования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букв греческого алфавита</a:t>
            </a:r>
          </a:p>
        </p:txBody>
      </p:sp>
      <p:pic>
        <p:nvPicPr>
          <p:cNvPr id="35842" name="Picture 2" descr="https://ds04.infourok.ru/uploads/ex/0344/0010b89b-24f8d7f5/img3.jpg"/>
          <p:cNvPicPr>
            <a:picLocks noChangeAspect="1" noChangeArrowheads="1"/>
          </p:cNvPicPr>
          <p:nvPr/>
        </p:nvPicPr>
        <p:blipFill>
          <a:blip r:embed="rId2" cstate="print"/>
          <a:srcRect l="7476" t="25200" r="49213" b="12851"/>
          <a:stretch>
            <a:fillRect/>
          </a:stretch>
        </p:blipFill>
        <p:spPr bwMode="auto">
          <a:xfrm>
            <a:off x="971600" y="404664"/>
            <a:ext cx="3240360" cy="347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https://ds04.infourok.ru/uploads/ex/0344/0010b89b-24f8d7f5/img3.jpg"/>
          <p:cNvPicPr>
            <a:picLocks noChangeAspect="1" noChangeArrowheads="1"/>
          </p:cNvPicPr>
          <p:nvPr/>
        </p:nvPicPr>
        <p:blipFill>
          <a:blip r:embed="rId2" cstate="print"/>
          <a:srcRect l="51974" t="22050" r="7076" b="11801"/>
          <a:stretch>
            <a:fillRect/>
          </a:stretch>
        </p:blipFill>
        <p:spPr bwMode="auto">
          <a:xfrm>
            <a:off x="4716016" y="404664"/>
            <a:ext cx="291232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6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33056"/>
            <a:ext cx="9161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В начале 860-х годов один из самых могущественных славянских государей — моравский князь РОСТИСЛАВ  попросил византийского императора МИХАИЛА III прислать ему христианских учителей. Подыскивая людей для моравской миссии, император и патриарх сразу вспомнили о КОНСТАНТИНЕ и МЕФОДИИ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2485" r="2983" b="3076"/>
          <a:stretch/>
        </p:blipFill>
        <p:spPr bwMode="auto">
          <a:xfrm>
            <a:off x="1870031" y="260648"/>
            <a:ext cx="2686051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1616799"/>
            <a:ext cx="29770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моравский </a:t>
            </a:r>
            <a:endParaRPr lang="ru-RU" sz="2400" b="1" dirty="0" smtClean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князь Ростислав</a:t>
            </a:r>
            <a:endParaRPr lang="ru-RU" sz="24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2" y="46531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Когда братьев попросили отправиться учителями в Моравию, они ответили согласием и тотчас приступили к работе над славянской азбукой. Вскоре азбука из 38 букв, на основе греческого скорописного письма, была составлена</a:t>
            </a:r>
          </a:p>
        </p:txBody>
      </p:sp>
      <p:pic>
        <p:nvPicPr>
          <p:cNvPr id="1026" name="Picture 2" descr="D:\Рабочий стол\1a84983c6d5c5d65ef96d442b3d80a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707" y="332656"/>
            <a:ext cx="6250586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7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52736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Юдин, А. В. Русская народная духовная культура: учеб. пособие для студ. вузов / А. В. Юдин. - М. : Высш. шк., 1999. - 331 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1133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Т3(2)</a:t>
            </a:r>
          </a:p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Ю16</a:t>
            </a: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2492896"/>
            <a:ext cx="578559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 smtClean="0">
                <a:latin typeface="Bookman Old Style" panose="02050604050505020204" pitchFamily="18" charset="0"/>
              </a:rPr>
              <a:t>Данное издание рассказывает о традиционной русской культуре, ее основных пластах, специфических явлениях и периодах развития с X по XVII века. Автор останавливается на «смеховой» культуре, фольклоре и народной книжности, на бытовых обычаях и традициях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39" y="68455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книга находится в библиотечном фонде Белгородского ГАУ</a:t>
            </a:r>
          </a:p>
        </p:txBody>
      </p:sp>
      <p:pic>
        <p:nvPicPr>
          <p:cNvPr id="1026" name="Picture 2" descr="C:\Documents and Settings\sorokina_an\Рабочий стол\Славянская письменность\CCF16052019_00008.jpg"/>
          <p:cNvPicPr>
            <a:picLocks noChangeAspect="1" noChangeArrowheads="1"/>
          </p:cNvPicPr>
          <p:nvPr/>
        </p:nvPicPr>
        <p:blipFill>
          <a:blip r:embed="rId3" cstate="print"/>
          <a:srcRect l="14286" t="2719" r="16667" b="26837"/>
          <a:stretch>
            <a:fillRect/>
          </a:stretch>
        </p:blipFill>
        <p:spPr bwMode="auto">
          <a:xfrm>
            <a:off x="5785598" y="2060848"/>
            <a:ext cx="310688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506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С помощью брата Святого Мефодия Кирилл за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6 месяцев составил славянскую азбуку (глаголицу) и перевел на славянский язык церковные книги. Последователи братьев на основе «глаголицы» составили новую азбуку, которая получила название «кириллица» по имени одного из братьев –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Святого Кирилла </a:t>
            </a:r>
          </a:p>
        </p:txBody>
      </p:sp>
      <p:pic>
        <p:nvPicPr>
          <p:cNvPr id="33794" name="Picture 2" descr="http://p.calameoassets.com/130928105418-e95377c56dd43e3a0ecb49cdd3186ae2/p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2473" t="30885" r="35854" b="21600"/>
          <a:stretch>
            <a:fillRect/>
          </a:stretch>
        </p:blipFill>
        <p:spPr bwMode="auto">
          <a:xfrm>
            <a:off x="2013916" y="404664"/>
            <a:ext cx="511616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39" y="68455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книга находится в библиотечном фонде Белгородского ГАУ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2474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Горбаневский, М. В. В начале было слово... : малоизвестные страницы истории советской лигвистики / М. В. Горбаневский. – М.: Изд-во </a:t>
            </a:r>
          </a:p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Ун-та дружбы народов, 1991. - 256 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32656"/>
            <a:ext cx="989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Ш1</a:t>
            </a:r>
          </a:p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Г 67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893000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Многие сложные и противоречивые страницы в истории советской науки связаны с годами культа личности, со сталинщиной. Непросто складывалась и судьба отечественного языкознания, в котором долгие годы господствовал марризм</a:t>
            </a:r>
          </a:p>
        </p:txBody>
      </p:sp>
      <p:pic>
        <p:nvPicPr>
          <p:cNvPr id="2050" name="Picture 2" descr="C:\Documents and Settings\sorokina_an\Рабочий стол\Славянская письменность\CCF16052019_00007.jpg"/>
          <p:cNvPicPr>
            <a:picLocks noChangeAspect="1" noChangeArrowheads="1"/>
          </p:cNvPicPr>
          <p:nvPr/>
        </p:nvPicPr>
        <p:blipFill>
          <a:blip r:embed="rId3" cstate="print"/>
          <a:srcRect l="14398" r="20813" b="29870"/>
          <a:stretch>
            <a:fillRect/>
          </a:stretch>
        </p:blipFill>
        <p:spPr bwMode="auto">
          <a:xfrm>
            <a:off x="5868144" y="2708920"/>
            <a:ext cx="259228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31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Глаго́лица — одна из первых (наряду с кириллицей) славянских азбук. Предполагается, что именно глаголицу создал славянский просветитель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св. Константин (Кирилл) </a:t>
            </a:r>
          </a:p>
        </p:txBody>
      </p:sp>
      <p:pic>
        <p:nvPicPr>
          <p:cNvPr id="3" name="Picture 2" descr="https://upload.wikimedia.org/wikipedia/commons/0/01/Glagol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88719"/>
            <a:ext cx="8496943" cy="322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Глаго́лица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739" y="5085184"/>
            <a:ext cx="913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Ежегодно 24 мая весь славянский мир торжественно отмечает религиозный и одновременно государственный праздник –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День </a:t>
            </a:r>
            <a:r>
              <a:rPr lang="ru-RU" sz="2400" b="1" dirty="0">
                <a:latin typeface="Bookman Old Style" panose="02050604050505020204" pitchFamily="18" charset="0"/>
              </a:rPr>
              <a:t>славянской письменности и культуры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16" y="194806"/>
            <a:ext cx="6970169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81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статья находится в библиотечном фонде Белгородского ГАУ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Глухов А.Г. Откуда пошла славянская письменность / А.Г. Глухов // Отечество. – 2003.- №5. – С. 42-52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212976"/>
            <a:ext cx="49280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своей статье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Глухов А.Г. </a:t>
            </a:r>
            <a:r>
              <a:rPr lang="ru-RU" altLang="ru-RU" sz="2400" b="1" dirty="0" smtClean="0">
                <a:latin typeface="Bookman Old Style" panose="02050604050505020204" pitchFamily="18" charset="0"/>
              </a:rPr>
              <a:t>рассказывает </a:t>
            </a:r>
            <a:r>
              <a:rPr lang="ru-RU" altLang="ru-RU" sz="2400" b="1" dirty="0" smtClean="0">
                <a:latin typeface="Bookman Old Style" panose="02050604050505020204" pitchFamily="18" charset="0"/>
              </a:rPr>
              <a:t>о </a:t>
            </a:r>
            <a:r>
              <a:rPr lang="ru-RU" altLang="ru-RU" sz="2400" b="1" dirty="0" smtClean="0">
                <a:latin typeface="Bookman Old Style" panose="02050604050505020204" pitchFamily="18" charset="0"/>
              </a:rPr>
              <a:t>том, </a:t>
            </a:r>
            <a:r>
              <a:rPr lang="ru-RU" altLang="ru-RU" sz="2400" b="1" dirty="0" smtClean="0">
                <a:latin typeface="Bookman Old Style" panose="02050604050505020204" pitchFamily="18" charset="0"/>
              </a:rPr>
              <a:t>кто был создателем славянской письменности  и как она появилась </a:t>
            </a:r>
          </a:p>
        </p:txBody>
      </p:sp>
      <p:pic>
        <p:nvPicPr>
          <p:cNvPr id="7170" name="Picture 2" descr="C:\Documents and Settings\sorokina_an\Рабочий стол\Славянская письменность\CCF16052019_00000.jpg"/>
          <p:cNvPicPr>
            <a:picLocks noChangeAspect="1" noChangeArrowheads="1"/>
          </p:cNvPicPr>
          <p:nvPr/>
        </p:nvPicPr>
        <p:blipFill>
          <a:blip r:embed="rId2" cstate="print"/>
          <a:srcRect l="20279" t="2439" r="3673" b="19512"/>
          <a:stretch>
            <a:fillRect/>
          </a:stretch>
        </p:blipFill>
        <p:spPr bwMode="auto">
          <a:xfrm>
            <a:off x="5107559" y="2132856"/>
            <a:ext cx="2632793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Documents and Settings\sorokina_an\Рабочий стол\Славянская письменность\CCF16052019_00001.jpg"/>
          <p:cNvPicPr>
            <a:picLocks noChangeAspect="1" noChangeArrowheads="1"/>
          </p:cNvPicPr>
          <p:nvPr/>
        </p:nvPicPr>
        <p:blipFill>
          <a:blip r:embed="rId3" cstate="print"/>
          <a:srcRect l="21470" t="8451" r="10218" b="14084"/>
          <a:stretch>
            <a:fillRect/>
          </a:stretch>
        </p:blipFill>
        <p:spPr bwMode="auto">
          <a:xfrm>
            <a:off x="6444208" y="2564904"/>
            <a:ext cx="2592288" cy="407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Это славянская азбука, в ней 43 буквы, (19 гласных). На Руси кириллица получила распространение после принятия христианства (988г.)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Кириллица</a:t>
            </a:r>
          </a:p>
        </p:txBody>
      </p:sp>
      <p:pic>
        <p:nvPicPr>
          <p:cNvPr id="4" name="Picture 2" descr="http://900igr.net/up/datas/60673/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6" r="151"/>
          <a:stretch/>
        </p:blipFill>
        <p:spPr bwMode="auto">
          <a:xfrm>
            <a:off x="539552" y="1196752"/>
            <a:ext cx="7992888" cy="391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39" y="68455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книга находится в библиотечном фонде Белгородского ГАУ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068960"/>
            <a:ext cx="4968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данной статье подробно описывается создание славянской письменности, а также жизнь просветителей Кирилла и Мефодия. С созданием ими славянской письменности произошло и становление русской цивилизации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Горелов, А. А. Создание славянской письменности / А.А. Горелов // История русской культуры: учебник для бакалавров - 2-е изд., перераб. и доп. - М.: Юрайт, 2012. – С. 62-65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04664"/>
            <a:ext cx="1224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Т3(2)</a:t>
            </a:r>
          </a:p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Г68</a:t>
            </a:r>
          </a:p>
        </p:txBody>
      </p:sp>
      <p:pic>
        <p:nvPicPr>
          <p:cNvPr id="4098" name="Picture 2" descr="C:\Documents and Settings\sorokina_an\Рабочий стол\Славянская письменность\CCF16052019_00005.jpg"/>
          <p:cNvPicPr>
            <a:picLocks noChangeAspect="1" noChangeArrowheads="1"/>
          </p:cNvPicPr>
          <p:nvPr/>
        </p:nvPicPr>
        <p:blipFill>
          <a:blip r:embed="rId3" cstate="print"/>
          <a:srcRect l="18098" t="2749" r="19988" b="26452"/>
          <a:stretch>
            <a:fillRect/>
          </a:stretch>
        </p:blipFill>
        <p:spPr bwMode="auto">
          <a:xfrm>
            <a:off x="5292080" y="2420888"/>
            <a:ext cx="2160240" cy="342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sorokina_an\Рабочий стол\Славянская письменность\CCF16052019_00006.jpg"/>
          <p:cNvPicPr>
            <a:picLocks noChangeAspect="1" noChangeArrowheads="1"/>
          </p:cNvPicPr>
          <p:nvPr/>
        </p:nvPicPr>
        <p:blipFill>
          <a:blip r:embed="rId4" cstate="print"/>
          <a:srcRect l="21908" t="4812" r="27138" b="31263"/>
          <a:stretch>
            <a:fillRect/>
          </a:stretch>
        </p:blipFill>
        <p:spPr bwMode="auto">
          <a:xfrm>
            <a:off x="6660232" y="2780928"/>
            <a:ext cx="2232248" cy="388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Кириллическое письмо</a:t>
            </a:r>
          </a:p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Устав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7251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Образцом для написания букв кириллицы послужили знаки греческого уставного алфавита.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Устав - это такое письмо, когда буквы пишутся прямо на одинаковом расстоянии друг от друга, без наклона - они как бы  «уставлены»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4" name="Picture 2" descr="Черноризец Храбр. Сказание о письменах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1340768"/>
            <a:ext cx="2509067" cy="335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статья находится в электронно-библиотечной системе «Лань»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45356"/>
            <a:ext cx="925252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Шамсудиновна Ч.Р. Истоки славянской письменности и ее влияние на русскую культуру [Электронный ресурс] / Ч.Р. Шамсудинова // Новые технологии. - 2009. - №3. – Режим доступа</a:t>
            </a:r>
            <a:r>
              <a:rPr lang="ru-RU" altLang="ru-RU" sz="2300" b="1" dirty="0" smtClean="0">
                <a:latin typeface="Bookman Old Style" panose="02050604050505020204" pitchFamily="18" charset="0"/>
              </a:rPr>
              <a:t>:</a:t>
            </a:r>
          </a:p>
          <a:p>
            <a:r>
              <a:rPr lang="ru-RU" altLang="ru-RU" sz="2300" b="1" dirty="0" smtClean="0">
                <a:latin typeface="Bookman Old Style" panose="02050604050505020204" pitchFamily="18" charset="0"/>
              </a:rPr>
              <a:t>https://e.lanbook.com/reader/journalArticle/133576/#1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212976"/>
            <a:ext cx="5544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данной статье рассказывается, что великие просветители, Кирилл и Мефодий, создали древний литературный язык – старославянский, который стал прекрасным орудием мысли и формой её выражения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45930"/>
            <a:ext cx="2340260" cy="359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732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С середины </a:t>
            </a:r>
            <a:r>
              <a:rPr lang="en-US" sz="2400" b="1" dirty="0" smtClean="0">
                <a:latin typeface="Bookman Old Style" panose="02050604050505020204" pitchFamily="18" charset="0"/>
              </a:rPr>
              <a:t>XIV</a:t>
            </a:r>
            <a:r>
              <a:rPr lang="ru-RU" sz="2400" b="1" dirty="0" smtClean="0">
                <a:latin typeface="Bookman Old Style" panose="02050604050505020204" pitchFamily="18" charset="0"/>
              </a:rPr>
              <a:t> столетия получил распространение полуустав, который был менее красив, чем устав зато позволял писать быстрее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Кириллическое письмо</a:t>
            </a:r>
          </a:p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Полуустав</a:t>
            </a:r>
          </a:p>
        </p:txBody>
      </p:sp>
      <p:pic>
        <p:nvPicPr>
          <p:cNvPr id="1028" name="Picture 4" descr="http://900igr.net/up/datas/144902/015.jpg"/>
          <p:cNvPicPr>
            <a:picLocks noChangeAspect="1" noChangeArrowheads="1"/>
          </p:cNvPicPr>
          <p:nvPr/>
        </p:nvPicPr>
        <p:blipFill>
          <a:blip r:embed="rId2" cstate="print"/>
          <a:srcRect l="56699" t="26250" r="7076" b="46451"/>
          <a:stretch>
            <a:fillRect/>
          </a:stretch>
        </p:blipFill>
        <p:spPr bwMode="auto">
          <a:xfrm>
            <a:off x="2015716" y="1844824"/>
            <a:ext cx="5112568" cy="288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В </a:t>
            </a:r>
            <a:r>
              <a:rPr lang="en-US" sz="2400" b="1" dirty="0" smtClean="0">
                <a:latin typeface="Bookman Old Style" panose="02050604050505020204" pitchFamily="18" charset="0"/>
              </a:rPr>
              <a:t>XV </a:t>
            </a:r>
            <a:r>
              <a:rPr lang="ru-RU" sz="2400" b="1" dirty="0" smtClean="0">
                <a:latin typeface="Bookman Old Style" panose="02050604050505020204" pitchFamily="18" charset="0"/>
              </a:rPr>
              <a:t>веке полуустав уступает место скорописи. Рукописи написанные «скорым обычаем», отличает связанное написание соседних букв, размашистость письма. В скорописи каждая буква имела множество вариантов написания. С развитием скорости появляются признаки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индивидуального почерка</a:t>
            </a:r>
          </a:p>
        </p:txBody>
      </p:sp>
      <p:pic>
        <p:nvPicPr>
          <p:cNvPr id="53250" name="Picture 2" descr="http://900igr.net/up/datas/144902/015.jpg"/>
          <p:cNvPicPr>
            <a:picLocks noChangeAspect="1" noChangeArrowheads="1"/>
          </p:cNvPicPr>
          <p:nvPr/>
        </p:nvPicPr>
        <p:blipFill>
          <a:blip r:embed="rId2" cstate="print"/>
          <a:srcRect l="29924" t="65099" r="25189" b="13901"/>
          <a:stretch>
            <a:fillRect/>
          </a:stretch>
        </p:blipFill>
        <p:spPr bwMode="auto">
          <a:xfrm>
            <a:off x="2211938" y="1988840"/>
            <a:ext cx="472012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Кириллическое письмо</a:t>
            </a:r>
          </a:p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Скоропись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971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Кириллица просуществовала практически без изменения до времен Петра Великого, при котором были внесены изменения в начертания некоторых букв, а одиннадцать букв были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исключены из алфавита</a:t>
            </a:r>
          </a:p>
        </p:txBody>
      </p:sp>
      <p:pic>
        <p:nvPicPr>
          <p:cNvPr id="50182" name="Picture 6" descr="http://900igr.net/up/datas/102117/013.jpg"/>
          <p:cNvPicPr>
            <a:picLocks noChangeAspect="1" noChangeArrowheads="1"/>
          </p:cNvPicPr>
          <p:nvPr/>
        </p:nvPicPr>
        <p:blipFill>
          <a:blip r:embed="rId2" cstate="print"/>
          <a:srcRect l="11812" t="34650" r="62201" b="11801"/>
          <a:stretch>
            <a:fillRect/>
          </a:stretch>
        </p:blipFill>
        <p:spPr bwMode="auto">
          <a:xfrm>
            <a:off x="971600" y="260648"/>
            <a:ext cx="2664296" cy="411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://900igr.net/up/datas/102117/013.jpg"/>
          <p:cNvPicPr>
            <a:picLocks noChangeAspect="1" noChangeArrowheads="1"/>
          </p:cNvPicPr>
          <p:nvPr/>
        </p:nvPicPr>
        <p:blipFill>
          <a:blip r:embed="rId2" cstate="print"/>
          <a:srcRect l="51187" t="24150" r="5501" b="10751"/>
          <a:stretch>
            <a:fillRect/>
          </a:stretch>
        </p:blipFill>
        <p:spPr bwMode="auto">
          <a:xfrm>
            <a:off x="4788024" y="188640"/>
            <a:ext cx="3744416" cy="422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704" y="4437112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Пётр </a:t>
            </a:r>
            <a:r>
              <a:rPr lang="en-US" b="1" dirty="0" smtClean="0">
                <a:latin typeface="Bookman Old Style" panose="02050604050505020204" pitchFamily="18" charset="0"/>
              </a:rPr>
              <a:t>I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012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Новый алфавит стал проще и более приспособлен к печатанию различных гражданских деловых бумаг. Он так и получил название «Гражданский»</a:t>
            </a:r>
          </a:p>
        </p:txBody>
      </p:sp>
      <p:sp>
        <p:nvSpPr>
          <p:cNvPr id="51202" name="AutoShape 2" descr="https://myslide.ru/documents_2/0758372994d5ee9c9f48181c4b936fd8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1204" name="AutoShape 4" descr="https://myslide.ru/documents_2/0758372994d5ee9c9f48181c4b936fd8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1206" name="Picture 6" descr="http://lusana.ru/files/22124/653/4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3473" t="18514" r="49060" b="5887"/>
          <a:stretch>
            <a:fillRect/>
          </a:stretch>
        </p:blipFill>
        <p:spPr bwMode="auto">
          <a:xfrm>
            <a:off x="2824704" y="908720"/>
            <a:ext cx="349459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«Гражданский» алфавит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851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В 1918 году была проведена последняя реформа алфавита, и кириллица потеряла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еще четыре буквы: ять, и (i), ижицу и фиту</a:t>
            </a:r>
          </a:p>
        </p:txBody>
      </p:sp>
      <p:pic>
        <p:nvPicPr>
          <p:cNvPr id="1026" name="Picture 2" descr="http://itd1.mycdn.me/image?id=870689273671&amp;t=20&amp;plc=WEB&amp;tkn=*w1o8um-8IW0DGm0wt-entXISR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24744"/>
            <a:ext cx="2232248" cy="355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itd1.mycdn.me/image?id=870572050759&amp;t=20&amp;plc=WEB&amp;tkn=*XUv3at-flT7K5USRggV_CQItA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24744"/>
            <a:ext cx="2232248" cy="355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://itd1.mycdn.me/image?id=870120963399&amp;t=20&amp;plc=WEB&amp;tkn=*eHbB_4zffH6ZLmhH0G9IaiIWL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24744"/>
            <a:ext cx="221443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ttp://xn----ctbb7d4bq.xn--p1ai/wp-content/uploads/2015/04/i%D0%B6%D0%B5%D0%B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124743"/>
            <a:ext cx="2232248" cy="355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Российская Федерация. Президент. О праздновании Дня славянской письменности и культуры: указ Президента РФ от 16 марта 2010 г. №323 // Собрание законодательства РФ. – 2010. – </a:t>
            </a:r>
          </a:p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№12. – С. 3312</a:t>
            </a:r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статья находится в библиотечном фонде Белгородского ГАУ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4015" y="3573016"/>
            <a:ext cx="42839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журнале представлен указ Президента Российской Федерации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от 16 марта 2010 года №323, о праздновании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 Дня славянской письменности </a:t>
            </a:r>
          </a:p>
        </p:txBody>
      </p:sp>
      <p:pic>
        <p:nvPicPr>
          <p:cNvPr id="5122" name="Picture 2" descr="C:\Documents and Settings\sorokina_an\Рабочий стол\Славянская письменность\CCF16052019_00002.jpg"/>
          <p:cNvPicPr>
            <a:picLocks noChangeAspect="1" noChangeArrowheads="1"/>
          </p:cNvPicPr>
          <p:nvPr/>
        </p:nvPicPr>
        <p:blipFill>
          <a:blip r:embed="rId2" cstate="print"/>
          <a:srcRect l="13804" t="2326" r="8851" b="13953"/>
          <a:stretch>
            <a:fillRect/>
          </a:stretch>
        </p:blipFill>
        <p:spPr bwMode="auto">
          <a:xfrm>
            <a:off x="4355976" y="2744924"/>
            <a:ext cx="2424269" cy="363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sorokina_an\Рабочий стол\Славянская письменность\CCF16052019_00004.jpg"/>
          <p:cNvPicPr>
            <a:picLocks noChangeAspect="1" noChangeArrowheads="1"/>
          </p:cNvPicPr>
          <p:nvPr/>
        </p:nvPicPr>
        <p:blipFill>
          <a:blip r:embed="rId3" cstate="print"/>
          <a:srcRect l="7017" t="7595" r="22818" b="10127"/>
          <a:stretch>
            <a:fillRect/>
          </a:stretch>
        </p:blipFill>
        <p:spPr bwMode="auto">
          <a:xfrm>
            <a:off x="6588224" y="2780928"/>
            <a:ext cx="239288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36912"/>
            <a:ext cx="4752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Статья «Забытые буквы» </a:t>
            </a:r>
            <a:r>
              <a:rPr lang="ru-RU" altLang="ru-RU" sz="2400" b="1" dirty="0" smtClean="0">
                <a:latin typeface="Bookman Old Style" panose="02050604050505020204" pitchFamily="18" charset="0"/>
              </a:rPr>
              <a:t>рассказывает о том, </a:t>
            </a:r>
            <a:r>
              <a:rPr lang="ru-RU" altLang="ru-RU" sz="2400" b="1" dirty="0" smtClean="0">
                <a:latin typeface="Bookman Old Style" panose="02050604050505020204" pitchFamily="18" charset="0"/>
              </a:rPr>
              <a:t>что в 1918 году была проведена реформа алфавита, и кириллица потеряла еще четыре буквы: ять, и(i), ижицу, фиту, таким образом, оставлены были только 33 буквы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статья находится в библиотечном фонде Белгородского ГАУ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4076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Первушина Е. Забытые буквы / Е. Первушина // Наука и жизнь. – 2018. - №2. – С. 90-93</a:t>
            </a:r>
          </a:p>
        </p:txBody>
      </p:sp>
      <p:pic>
        <p:nvPicPr>
          <p:cNvPr id="8194" name="Picture 2" descr="C:\Documents and Settings\sorokina_an\Рабочий стол\Новая папка\CCF16052019_00000122.jpg"/>
          <p:cNvPicPr>
            <a:picLocks noChangeAspect="1" noChangeArrowheads="1"/>
          </p:cNvPicPr>
          <p:nvPr/>
        </p:nvPicPr>
        <p:blipFill>
          <a:blip r:embed="rId3" cstate="print"/>
          <a:srcRect l="11429" r="11389" b="12658"/>
          <a:stretch>
            <a:fillRect/>
          </a:stretch>
        </p:blipFill>
        <p:spPr bwMode="auto">
          <a:xfrm>
            <a:off x="5220072" y="2204864"/>
            <a:ext cx="247958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Documents and Settings\sorokina_an\Рабочий стол\Новая папка\CCF16052019_00000145.jpg"/>
          <p:cNvPicPr>
            <a:picLocks noChangeAspect="1" noChangeArrowheads="1"/>
          </p:cNvPicPr>
          <p:nvPr/>
        </p:nvPicPr>
        <p:blipFill>
          <a:blip r:embed="rId4" cstate="print"/>
          <a:srcRect l="9128" t="2597" r="18884" b="12987"/>
          <a:stretch>
            <a:fillRect/>
          </a:stretch>
        </p:blipFill>
        <p:spPr bwMode="auto">
          <a:xfrm>
            <a:off x="6444208" y="2636912"/>
            <a:ext cx="2448272" cy="397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756" y="45091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Наследник кириллицы Современный русский алфавит является продолжателем кириллицы, славянского алфавита, которым пользовались и пользуются для письма болгары, сербы, русские, украинцы, белорусы и другие народы</a:t>
            </a:r>
          </a:p>
        </p:txBody>
      </p:sp>
      <p:pic>
        <p:nvPicPr>
          <p:cNvPr id="22530" name="Picture 2" descr="http://900igr.net/up/datai/189119/0008-019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1556792"/>
            <a:ext cx="8424936" cy="263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Современный русский алфавит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7" y="188640"/>
            <a:ext cx="9144000" cy="132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Bookman Old Style" panose="02050604050505020204" pitchFamily="18" charset="0"/>
              </a:rPr>
              <a:t>Биография </a:t>
            </a:r>
            <a:endParaRPr lang="ru-RU" sz="40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Кирилла </a:t>
            </a:r>
            <a:r>
              <a:rPr lang="ru-RU" sz="4000" b="1" dirty="0">
                <a:latin typeface="Bookman Old Style" panose="02050604050505020204" pitchFamily="18" charset="0"/>
              </a:rPr>
              <a:t>и </a:t>
            </a:r>
            <a:r>
              <a:rPr lang="ru-RU" sz="4000" b="1" dirty="0" smtClean="0">
                <a:latin typeface="Bookman Old Style" panose="02050604050505020204" pitchFamily="18" charset="0"/>
              </a:rPr>
              <a:t>Мефодия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  <p:sp>
        <p:nvSpPr>
          <p:cNvPr id="17410" name="AutoShape 2" descr="https://up.tsargrad.tv/uploads/%D0%9F%D1%83%D0%B1%D0%BB%D0%B8%D0%BA%D0%B0%D1%86%D0%B8%D0%B8/2018/%D0%BC%D0%B0%D0%B9/22%20%D0%BC%D0%B0%D1%8F/pk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413" name="Picture 5" descr="https://pp.userapi.com/c830108/v830108178/101747/uE4jLJD3g0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133" y="1988840"/>
            <a:ext cx="7545735" cy="4072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8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4" y="4437112"/>
            <a:ext cx="914399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sz="2400" b="1" dirty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Создатели славянской письменности Кирилл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(</a:t>
            </a:r>
            <a:r>
              <a:rPr lang="ru-RU" sz="2400" b="1" dirty="0">
                <a:latin typeface="Bookman Old Style" panose="02050604050505020204" pitchFamily="18" charset="0"/>
              </a:rPr>
              <a:t>в миру Константин) и Мефодий </a:t>
            </a:r>
            <a:r>
              <a:rPr lang="ru-RU" sz="2400" b="1" dirty="0" smtClean="0">
                <a:latin typeface="Bookman Old Style" panose="02050604050505020204" pitchFamily="18" charset="0"/>
              </a:rPr>
              <a:t>–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Святые </a:t>
            </a:r>
            <a:r>
              <a:rPr lang="ru-RU" sz="2400" b="1" dirty="0">
                <a:latin typeface="Bookman Old Style" panose="02050604050505020204" pitchFamily="18" charset="0"/>
              </a:rPr>
              <a:t>Равноапостольные братья,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великие </a:t>
            </a:r>
            <a:r>
              <a:rPr lang="ru-RU" sz="2400" b="1" dirty="0">
                <a:latin typeface="Bookman Old Style" panose="02050604050505020204" pitchFamily="18" charset="0"/>
              </a:rPr>
              <a:t>славянские просветители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9452"/>
            <a:ext cx="5904656" cy="442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7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2223" y="90872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Среди древнейших памятников славянской письменности особое и почетное место занимают жизнеописания создателей славянской грамоты — святых Кирилла и Мефодия: «Житие Константина Философа», «Житие Мефодия», «Похвальное слово Кириллу и </a:t>
            </a:r>
            <a:r>
              <a:rPr lang="ru-RU" sz="2400" b="1" dirty="0" err="1">
                <a:latin typeface="Bookman Old Style" panose="02050604050505020204" pitchFamily="18" charset="0"/>
              </a:rPr>
              <a:t>Мефодию</a:t>
            </a:r>
            <a:r>
              <a:rPr lang="ru-RU" sz="2400" b="1" dirty="0" smtClean="0">
                <a:latin typeface="Bookman Old Style" panose="02050604050505020204" pitchFamily="18" charset="0"/>
              </a:rPr>
              <a:t>» и  другие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15362" name="Picture 2" descr="https://content-11.foto.my.mail.ru/community/bibliadenjzadnjom/11383/h-24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8170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2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52736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Святые равноапостольные первоучители и просветители славянские Кирилл (869) и Мефодий (885) // Русские святые. 1000 лет русской святости. - СПб.: Азбука, 2000. – С. 24-28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39" y="68455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книга находится в библиотечном фонде Белгородского ГАУ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0648"/>
            <a:ext cx="1061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Э37</a:t>
            </a:r>
          </a:p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Р89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893000"/>
            <a:ext cx="5292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Родные братья Кирилл и Мефодий происходили из благочестивой семьи, жившей в греческом городе Солуни. Они были детьми воеводы. Св. Мефодий был старшим из семи братьев,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св. Константин, в иночестве Кирилл, - младшим</a:t>
            </a:r>
          </a:p>
        </p:txBody>
      </p:sp>
      <p:pic>
        <p:nvPicPr>
          <p:cNvPr id="6146" name="Picture 2" descr="C:\Documents and Settings\sorokina_an\Рабочий стол\Славянская письменность\CCF16052019_00012.jpg"/>
          <p:cNvPicPr>
            <a:picLocks noChangeAspect="1" noChangeArrowheads="1"/>
          </p:cNvPicPr>
          <p:nvPr/>
        </p:nvPicPr>
        <p:blipFill>
          <a:blip r:embed="rId3" cstate="print"/>
          <a:srcRect l="7371" t="1468" r="5650" b="4915"/>
          <a:stretch>
            <a:fillRect/>
          </a:stretch>
        </p:blipFill>
        <p:spPr bwMode="auto">
          <a:xfrm>
            <a:off x="5148064" y="2727227"/>
            <a:ext cx="2160240" cy="322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Documents and Settings\sorokina_an\Рабочий стол\Славянская письменность\CCF16052019_00013.jpg"/>
          <p:cNvPicPr>
            <a:picLocks noChangeAspect="1" noChangeArrowheads="1"/>
          </p:cNvPicPr>
          <p:nvPr/>
        </p:nvPicPr>
        <p:blipFill>
          <a:blip r:embed="rId4" cstate="print"/>
          <a:srcRect l="11898" t="6510" r="12852" b="4456"/>
          <a:stretch>
            <a:fillRect/>
          </a:stretch>
        </p:blipFill>
        <p:spPr bwMode="auto">
          <a:xfrm>
            <a:off x="6902781" y="2924944"/>
            <a:ext cx="2277731" cy="373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715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Святые братья Кирилл </a:t>
            </a:r>
            <a:r>
              <a:rPr lang="ru-RU" sz="2400" b="1" dirty="0">
                <a:latin typeface="Bookman Old Style" panose="02050604050505020204" pitchFamily="18" charset="0"/>
              </a:rPr>
              <a:t>и </a:t>
            </a:r>
            <a:r>
              <a:rPr lang="ru-RU" sz="2400" b="1" dirty="0" smtClean="0">
                <a:latin typeface="Bookman Old Style" panose="02050604050505020204" pitchFamily="18" charset="0"/>
              </a:rPr>
              <a:t>Мефодий были </a:t>
            </a:r>
            <a:r>
              <a:rPr lang="ru-RU" sz="2400" b="1" dirty="0">
                <a:latin typeface="Bookman Old Style" panose="02050604050505020204" pitchFamily="18" charset="0"/>
              </a:rPr>
              <a:t>родом из македонского города Солуни.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Теперь </a:t>
            </a:r>
            <a:r>
              <a:rPr lang="ru-RU" sz="2400" b="1" dirty="0">
                <a:latin typeface="Bookman Old Style" panose="02050604050505020204" pitchFamily="18" charset="0"/>
              </a:rPr>
              <a:t>этот город называется Салоники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96" y="836712"/>
            <a:ext cx="5325744" cy="353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2" y="836713"/>
            <a:ext cx="3401234" cy="353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статья находится в электронно-библиотечной системе «Лань»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896448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Овшинов А.Н. Житие Константина Философа. Национальное достояние восточнославянской культуры [Электронный ресурс] / А.Н. Овшинов // Вестник Прикаспия: археология, история, этнология. – 2016. - №6. - Режим доступа : </a:t>
            </a:r>
            <a:r>
              <a:rPr lang="ru-RU" altLang="ru-RU" sz="2300" b="1" dirty="0" smtClean="0">
                <a:latin typeface="Bookman Old Style" panose="02050604050505020204" pitchFamily="18" charset="0"/>
              </a:rPr>
              <a:t>https://e.lanbook.com/reader/journalArticle/396568/#1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0770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Данная статья посвящена солунским братьям – Константину Философу и Мефодию, создателям славянской письменности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r="2172" b="15395"/>
          <a:stretch/>
        </p:blipFill>
        <p:spPr bwMode="auto">
          <a:xfrm>
            <a:off x="5792678" y="3429259"/>
            <a:ext cx="2391186" cy="3315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8518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Мефодий был старшим из семи братьев, а младшим был Константин. Имя Кирилл он получил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при </a:t>
            </a:r>
            <a:r>
              <a:rPr lang="ru-RU" sz="2400" b="1" dirty="0">
                <a:latin typeface="Bookman Old Style" panose="02050604050505020204" pitchFamily="18" charset="0"/>
              </a:rPr>
              <a:t>пострижении в монашество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уже </a:t>
            </a:r>
            <a:r>
              <a:rPr lang="ru-RU" sz="2400" b="1" dirty="0">
                <a:latin typeface="Bookman Old Style" panose="02050604050505020204" pitchFamily="18" charset="0"/>
              </a:rPr>
              <a:t>перед самой кончиной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2371" r="4382" b="2466"/>
          <a:stretch/>
        </p:blipFill>
        <p:spPr bwMode="auto">
          <a:xfrm>
            <a:off x="827584" y="321815"/>
            <a:ext cx="3160450" cy="461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2548" r="3697" b="1811"/>
          <a:stretch/>
        </p:blipFill>
        <p:spPr bwMode="auto">
          <a:xfrm>
            <a:off x="5018797" y="310718"/>
            <a:ext cx="3272947" cy="461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8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267744" y="116632"/>
            <a:ext cx="6696744" cy="100811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Эта статья находится в библиотечном фонде Белгородского ГАУ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atin typeface="Bookman Old Style" panose="02050604050505020204" pitchFamily="18" charset="0"/>
              </a:rPr>
              <a:t>Черных Е.А. Василий Алексеевич Бильбасов и его труд «Кирилл и Мефодий» / Е.А. Черных // Библиотековедение. – 2013. - №4. – С. 66-75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08920"/>
            <a:ext cx="4032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статье раскрыты малоизвестные страницы жизни и деятельности славянских просветителей Константина (Кирилла) и Мефодия</a:t>
            </a:r>
          </a:p>
        </p:txBody>
      </p:sp>
      <p:pic>
        <p:nvPicPr>
          <p:cNvPr id="3074" name="Picture 2" descr="C:\Documents and Settings\sorokina_an\Рабочий стол\Славянская письменность\CCF16052019_00009.jpg"/>
          <p:cNvPicPr>
            <a:picLocks noChangeAspect="1" noChangeArrowheads="1"/>
          </p:cNvPicPr>
          <p:nvPr/>
        </p:nvPicPr>
        <p:blipFill>
          <a:blip r:embed="rId2" cstate="print"/>
          <a:srcRect l="5434" t="2334"/>
          <a:stretch>
            <a:fillRect/>
          </a:stretch>
        </p:blipFill>
        <p:spPr bwMode="auto">
          <a:xfrm>
            <a:off x="4355976" y="2492896"/>
            <a:ext cx="2376264" cy="340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sorokina_an\Рабочий стол\Славянская письменность\CCF16052019_00010.jpg"/>
          <p:cNvPicPr>
            <a:picLocks noChangeAspect="1" noChangeArrowheads="1"/>
          </p:cNvPicPr>
          <p:nvPr/>
        </p:nvPicPr>
        <p:blipFill>
          <a:blip r:embed="rId3" cstate="print"/>
          <a:srcRect l="6492" t="3272" r="6468" b="4290"/>
          <a:stretch>
            <a:fillRect/>
          </a:stretch>
        </p:blipFill>
        <p:spPr bwMode="auto">
          <a:xfrm>
            <a:off x="5940152" y="3068960"/>
            <a:ext cx="239749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0429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531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По решению ЮНЕСКО, 863 год </a:t>
            </a:r>
            <a:r>
              <a:rPr lang="ru-RU" sz="2400" b="1" dirty="0" smtClean="0">
                <a:latin typeface="Bookman Old Style" panose="02050604050505020204" pitchFamily="18" charset="0"/>
              </a:rPr>
              <a:t>– признан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годом </a:t>
            </a:r>
            <a:r>
              <a:rPr lang="ru-RU" sz="2400" b="1" dirty="0">
                <a:latin typeface="Bookman Old Style" panose="02050604050505020204" pitchFamily="18" charset="0"/>
              </a:rPr>
              <a:t>создания славянской азбуки.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24 </a:t>
            </a:r>
            <a:r>
              <a:rPr lang="ru-RU" sz="2400" b="1" dirty="0">
                <a:latin typeface="Bookman Old Style" panose="02050604050505020204" pitchFamily="18" charset="0"/>
              </a:rPr>
              <a:t>мая — день памяти Кирилла и Мефодия — становится в России всенародным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праздником </a:t>
            </a:r>
            <a:r>
              <a:rPr lang="ru-RU" sz="2400" b="1" dirty="0">
                <a:latin typeface="Bookman Old Style" panose="02050604050505020204" pitchFamily="18" charset="0"/>
              </a:rPr>
              <a:t>славянской письменности и культуры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476672"/>
            <a:ext cx="49347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311" r="2273" b="2727"/>
          <a:stretch/>
        </p:blipFill>
        <p:spPr bwMode="auto">
          <a:xfrm>
            <a:off x="251521" y="228220"/>
            <a:ext cx="2952328" cy="444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4149080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ookman Old Style" panose="02050604050505020204" pitchFamily="18" charset="0"/>
              </a:rPr>
              <a:t>славянская азбука</a:t>
            </a:r>
          </a:p>
        </p:txBody>
      </p:sp>
    </p:spTree>
    <p:extLst>
      <p:ext uri="{BB962C8B-B14F-4D97-AF65-F5344CB8AC3E}">
        <p14:creationId xmlns:p14="http://schemas.microsoft.com/office/powerpoint/2010/main" val="4832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531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Отец Мефодия и Константина занимал высокий пост помощника управителя города.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Есть </a:t>
            </a:r>
            <a:r>
              <a:rPr lang="ru-RU" sz="2400" b="1" dirty="0">
                <a:latin typeface="Bookman Old Style" panose="02050604050505020204" pitchFamily="18" charset="0"/>
              </a:rPr>
              <a:t>предположение, что мать их была славянкой, потому что братья с детства знали славянский язык так же хорошо, как и греческий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3" y="4809"/>
            <a:ext cx="7521795" cy="493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5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5064"/>
            <a:ext cx="9108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Будущие славянские просветители получили прекрасное образование и воспитание.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Константин </a:t>
            </a:r>
            <a:r>
              <a:rPr lang="ru-RU" sz="2400" b="1" dirty="0">
                <a:latin typeface="Bookman Old Style" panose="02050604050505020204" pitchFamily="18" charset="0"/>
              </a:rPr>
              <a:t>с младенчества обнаружил необычайные умственные дарования. Обучаясь в солунской школе и еще не достигнув пятнадцати лет, он уже читал книги глубокомысленнейшего из отцов Церкви — Григория Богослова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6" t="6033" r="4405" b="10314"/>
          <a:stretch/>
        </p:blipFill>
        <p:spPr bwMode="auto">
          <a:xfrm>
            <a:off x="2915816" y="108376"/>
            <a:ext cx="2739256" cy="389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9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1703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Слух о </a:t>
            </a:r>
            <a:r>
              <a:rPr lang="ru-RU" sz="2400" b="1" dirty="0" smtClean="0">
                <a:latin typeface="Bookman Old Style" panose="02050604050505020204" pitchFamily="18" charset="0"/>
              </a:rPr>
              <a:t>«даровитости» </a:t>
            </a:r>
            <a:r>
              <a:rPr lang="ru-RU" sz="2400" b="1" dirty="0">
                <a:latin typeface="Bookman Old Style" panose="02050604050505020204" pitchFamily="18" charset="0"/>
              </a:rPr>
              <a:t>Константина достиг Константинополя, и тогда он был взят ко </a:t>
            </a:r>
            <a:r>
              <a:rPr lang="ru-RU" sz="2400" b="1" dirty="0" smtClean="0">
                <a:latin typeface="Bookman Old Style" panose="02050604050505020204" pitchFamily="18" charset="0"/>
              </a:rPr>
              <a:t>двору,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где </a:t>
            </a:r>
            <a:r>
              <a:rPr lang="ru-RU" sz="2400" b="1" dirty="0">
                <a:latin typeface="Bookman Old Style" panose="02050604050505020204" pitchFamily="18" charset="0"/>
              </a:rPr>
              <a:t>учился вместе с сыном императора у лучших учителей столицы Византии. У знаменитого ученого Фотия, будущего Константинопольского патриарха, Константин изучал античную литературу. Учился он также философии, </a:t>
            </a:r>
            <a:r>
              <a:rPr lang="ru-RU" sz="2400" b="1" dirty="0" smtClean="0">
                <a:latin typeface="Bookman Old Style" panose="02050604050505020204" pitchFamily="18" charset="0"/>
              </a:rPr>
              <a:t>риторике </a:t>
            </a:r>
            <a:r>
              <a:rPr lang="ru-RU" sz="2400" b="1" dirty="0">
                <a:latin typeface="Bookman Old Style" panose="02050604050505020204" pitchFamily="18" charset="0"/>
              </a:rPr>
              <a:t>(ораторскому искусству), математике, астрономии и музыке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44" y="116632"/>
            <a:ext cx="6400712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2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879" y="4077072"/>
            <a:ext cx="91489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Константина ожидала блестящая карьера при императорском дворе, богатство и женитьба на знатной красивой девушке. Но он предпочел удалиться в монастырь «на Олимп к Мефодию, брату своему, — </a:t>
            </a:r>
            <a:r>
              <a:rPr lang="ru-RU" sz="2400" b="1" dirty="0" smtClean="0">
                <a:latin typeface="Bookman Old Style" panose="02050604050505020204" pitchFamily="18" charset="0"/>
              </a:rPr>
              <a:t>как рассказывается в </a:t>
            </a:r>
            <a:r>
              <a:rPr lang="ru-RU" sz="2400" b="1" dirty="0">
                <a:latin typeface="Bookman Old Style" panose="02050604050505020204" pitchFamily="18" charset="0"/>
              </a:rPr>
              <a:t>его </a:t>
            </a:r>
            <a:r>
              <a:rPr lang="ru-RU" sz="2400" b="1" dirty="0" smtClean="0">
                <a:latin typeface="Bookman Old Style" panose="02050604050505020204" pitchFamily="18" charset="0"/>
              </a:rPr>
              <a:t>жизнеописании, </a:t>
            </a:r>
            <a:r>
              <a:rPr lang="ru-RU" sz="2400" b="1" dirty="0">
                <a:latin typeface="Bookman Old Style" panose="02050604050505020204" pitchFamily="18" charset="0"/>
              </a:rPr>
              <a:t>— начал там жить и беспрестанно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творить </a:t>
            </a:r>
            <a:r>
              <a:rPr lang="ru-RU" sz="2400" b="1" dirty="0">
                <a:latin typeface="Bookman Old Style" panose="02050604050505020204" pitchFamily="18" charset="0"/>
              </a:rPr>
              <a:t>молитву Богу, занимаясь только книгами»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7"/>
          <a:stretch/>
        </p:blipFill>
        <p:spPr bwMode="auto">
          <a:xfrm>
            <a:off x="1493658" y="188640"/>
            <a:ext cx="6156684" cy="3773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8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75" y="436510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Однако Константину не удавалось подолгу проводить время в уединении. Как лучшего проповедника веры и защитника православия, его часто посылали в соседние страны для участия в диспутах с иноверными. Поездки эти были весьма успешными для Константина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9"/>
          <a:stretch/>
        </p:blipFill>
        <p:spPr bwMode="auto">
          <a:xfrm>
            <a:off x="1768837" y="260647"/>
            <a:ext cx="5606327" cy="396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8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862" y="371703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Константин с детства мечтал об уединенной молитве и книжных занятиях. Вся его жизнь была наполнена частыми трудными поездками, тяжелыми лишениями и очень напряженной работой. Такая жизнь подорвала его силы, и в сорок два года он сильно заболел. Предчувствуя свой близкий конец, он принял монашество и переменил свое мирское имя Константин на имя Кирилл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8"/>
          <a:stretch/>
        </p:blipFill>
        <p:spPr bwMode="auto">
          <a:xfrm>
            <a:off x="1403648" y="116632"/>
            <a:ext cx="6336704" cy="361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2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332656"/>
            <a:ext cx="48600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После этого он прожил еще 50 дней, последний раз прочел сам исповедальную молитву, простился с братом и учениками и тихо скончался 14 февраля 869 года. Случилось это в Риме, когда братья в очередной раз приехали искать у папы римского защиты своего дела — распространения славянской письменности. Погребен Кирилл в Риме в церкви Святого Климента. Сразу же после кончины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была </a:t>
            </a:r>
            <a:r>
              <a:rPr lang="ru-RU" sz="2400" b="1" dirty="0">
                <a:latin typeface="Bookman Old Style" panose="02050604050505020204" pitchFamily="18" charset="0"/>
              </a:rPr>
              <a:t>написана его икон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58146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711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Мефодий пережил брата на 16 лет. Терпя лишения и поношения, он продолжал великое дело — перевод на славянский язык священных книг, проповедь православной веры и крещение славянского народа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t="24336" r="8133" b="3584"/>
          <a:stretch/>
        </p:blipFill>
        <p:spPr bwMode="auto">
          <a:xfrm>
            <a:off x="1441627" y="213894"/>
            <a:ext cx="6260747" cy="494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8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В апреле 885 года он скончался,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оставив преемником лучшего из своих учеников — архиепископа Горазда и около двухсот обученных им священников - славян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41986" name="Picture 2" descr="http://900igr.net/up/datas/114389/022.jpg"/>
          <p:cNvPicPr>
            <a:picLocks noChangeAspect="1" noChangeArrowheads="1"/>
          </p:cNvPicPr>
          <p:nvPr/>
        </p:nvPicPr>
        <p:blipFill>
          <a:blip r:embed="rId2" cstate="print"/>
          <a:srcRect l="11287" t="4537" r="26502" b="25114"/>
          <a:stretch>
            <a:fillRect/>
          </a:stretch>
        </p:blipFill>
        <p:spPr bwMode="auto">
          <a:xfrm>
            <a:off x="1727684" y="260648"/>
            <a:ext cx="568863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251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Кирилл и Мефодий были причислены к лику святых. В Русской Православной Церкви  память святых равноапостольных просветителей славян чествуется с XI века. Память каждого из св. братьев отмечается в дни их кончины</a:t>
            </a:r>
          </a:p>
        </p:txBody>
      </p:sp>
      <p:pic>
        <p:nvPicPr>
          <p:cNvPr id="43010" name="Picture 2" descr="http://st.rublev.com/news/27/1227-3584-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6768752" cy="423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17274" y="692696"/>
            <a:ext cx="50272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Братья! Двоицу святую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В </a:t>
            </a:r>
            <a:r>
              <a:rPr lang="ru-RU" sz="2400" b="1" dirty="0">
                <a:latin typeface="Bookman Old Style" panose="02050604050505020204" pitchFamily="18" charset="0"/>
              </a:rPr>
              <a:t>день сей радостно почтим!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Просветителей </a:t>
            </a:r>
            <a:r>
              <a:rPr lang="ru-RU" sz="2400" b="1" dirty="0">
                <a:latin typeface="Bookman Old Style" panose="02050604050505020204" pitchFamily="18" charset="0"/>
              </a:rPr>
              <a:t>честную Память </a:t>
            </a:r>
            <a:r>
              <a:rPr lang="ru-RU" sz="2400" b="1" dirty="0" smtClean="0">
                <a:latin typeface="Bookman Old Style" panose="02050604050505020204" pitchFamily="18" charset="0"/>
              </a:rPr>
              <a:t>светло совершим</a:t>
            </a:r>
            <a:r>
              <a:rPr lang="ru-RU" sz="2400" b="1" dirty="0">
                <a:latin typeface="Bookman Old Style" panose="02050604050505020204" pitchFamily="18" charset="0"/>
              </a:rPr>
              <a:t>.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Песнью </a:t>
            </a:r>
            <a:r>
              <a:rPr lang="ru-RU" sz="2400" b="1" dirty="0">
                <a:latin typeface="Bookman Old Style" panose="02050604050505020204" pitchFamily="18" charset="0"/>
              </a:rPr>
              <a:t>хвальною, Велегласною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Да </a:t>
            </a:r>
            <a:r>
              <a:rPr lang="ru-RU" sz="2400" b="1" dirty="0">
                <a:latin typeface="Bookman Old Style" panose="02050604050505020204" pitchFamily="18" charset="0"/>
              </a:rPr>
              <a:t>восхвалим их: Радуйся, Кирилле, Радуйся, Мефодие,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Радуйтесь</a:t>
            </a:r>
            <a:r>
              <a:rPr lang="ru-RU" sz="2400" b="1" dirty="0">
                <a:latin typeface="Bookman Old Style" panose="02050604050505020204" pitchFamily="18" charset="0"/>
              </a:rPr>
              <a:t>, словенских стран </a:t>
            </a:r>
            <a:r>
              <a:rPr lang="ru-RU" sz="2400" b="1" dirty="0" smtClean="0">
                <a:latin typeface="Bookman Old Style" panose="02050604050505020204" pitchFamily="18" charset="0"/>
              </a:rPr>
              <a:t>апостолы!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59124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latin typeface="Bookman Old Style" panose="02050604050505020204" pitchFamily="18" charset="0"/>
              </a:rPr>
              <a:t>«Хвалебная песнь»  святым Кириллу и Мефодию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0124"/>
            <a:ext cx="3793746" cy="505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0606" y="5912404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Кирилл </a:t>
            </a:r>
            <a:r>
              <a:rPr lang="ru-RU" b="1" dirty="0">
                <a:latin typeface="Bookman Old Style" panose="02050604050505020204" pitchFamily="18" charset="0"/>
              </a:rPr>
              <a:t>и </a:t>
            </a:r>
            <a:r>
              <a:rPr lang="ru-RU" b="1" dirty="0" smtClean="0">
                <a:latin typeface="Bookman Old Style" panose="02050604050505020204" pitchFamily="18" charset="0"/>
              </a:rPr>
              <a:t>Мефодий 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9309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Кирилла и Мефодия </a:t>
            </a:r>
            <a:r>
              <a:rPr lang="ru-RU" sz="2400" b="1" dirty="0" smtClean="0">
                <a:latin typeface="Bookman Old Style" panose="02050604050505020204" pitchFamily="18" charset="0"/>
              </a:rPr>
              <a:t>прославляют как просветителей </a:t>
            </a:r>
            <a:r>
              <a:rPr lang="ru-RU" sz="2400" b="1" dirty="0">
                <a:latin typeface="Bookman Old Style" panose="02050604050505020204" pitchFamily="18" charset="0"/>
              </a:rPr>
              <a:t>славян во всем христианском мире. Память их празднуется 24 мая. Этот день особенно торжественно отмечается в Болгарии. Там совершаются праздничные шествия с буквами славянской азбуки и </a:t>
            </a:r>
            <a:r>
              <a:rPr lang="ru-RU" sz="2400" b="1" dirty="0" smtClean="0">
                <a:latin typeface="Bookman Old Style" panose="02050604050505020204" pitchFamily="18" charset="0"/>
              </a:rPr>
              <a:t>иконами </a:t>
            </a:r>
            <a:r>
              <a:rPr lang="ru-RU" sz="2400" b="1" dirty="0">
                <a:latin typeface="Bookman Old Style" panose="02050604050505020204" pitchFamily="18" charset="0"/>
              </a:rPr>
              <a:t>святых братьев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9" y="260648"/>
            <a:ext cx="704078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5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5" y="401079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Начиная с 1987 года и в нашей стране в этот день стал проводиться праздник славянской письменности и культуры. Русский народ отдает дань памяти и благодарности «славянских стран учителям, источник богопознания нам источившим». Это слова из церковных песнопений в день памяти Кирилла и Мефодия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4366"/>
            <a:ext cx="261100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21076" r="28022" b="18370"/>
          <a:stretch/>
        </p:blipFill>
        <p:spPr bwMode="auto">
          <a:xfrm>
            <a:off x="4716016" y="243189"/>
            <a:ext cx="3123292" cy="37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7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707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Памяти Кирилла и Мефодия</a:t>
            </a:r>
            <a:endParaRPr lang="ru-RU" sz="4000" dirty="0"/>
          </a:p>
        </p:txBody>
      </p:sp>
      <p:pic>
        <p:nvPicPr>
          <p:cNvPr id="5122" name="Picture 2" descr="https://s3-eu-west-1.amazonaws.com/media.agentika.com/user/00165d0c-b11c-4c7f-b3cf-a0a67b76a7b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195" y="1412776"/>
            <a:ext cx="3469611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1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Памятники просветителям </a:t>
            </a:r>
          </a:p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Кириллу и Мефодию</a:t>
            </a:r>
            <a:endParaRPr lang="ru-RU" sz="3200" dirty="0"/>
          </a:p>
        </p:txBody>
      </p:sp>
      <p:pic>
        <p:nvPicPr>
          <p:cNvPr id="3" name="Picture 3" descr="C:\Documents and Settings\sorokina_an\Рабочий стол\kirill-i-mefodiy-v-Sevastop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273114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5733256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Севастополь</a:t>
            </a:r>
          </a:p>
        </p:txBody>
      </p:sp>
      <p:pic>
        <p:nvPicPr>
          <p:cNvPr id="55298" name="Picture 2" descr="http://sculpture-cma.com/blog/wp-content/uploads/2018/03/4697874.jpg"/>
          <p:cNvPicPr>
            <a:picLocks noChangeAspect="1" noChangeArrowheads="1"/>
          </p:cNvPicPr>
          <p:nvPr/>
        </p:nvPicPr>
        <p:blipFill>
          <a:blip r:embed="rId3" cstate="print"/>
          <a:srcRect l="17571" r="41795"/>
          <a:stretch>
            <a:fillRect/>
          </a:stretch>
        </p:blipFill>
        <p:spPr bwMode="auto">
          <a:xfrm>
            <a:off x="3419872" y="1484784"/>
            <a:ext cx="245993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139952" y="580526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Москва</a:t>
            </a:r>
          </a:p>
        </p:txBody>
      </p:sp>
      <p:pic>
        <p:nvPicPr>
          <p:cNvPr id="55300" name="Picture 4" descr="https://avatars.mds.yandex.net/get-pdb/776003/bc0e0005-f447-428b-9fbd-eab7faaf84a8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482" y="1484784"/>
            <a:ext cx="2670904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948264" y="5805264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Коломна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https://library.vladimir.ru/wp-content/uploads/2018/05/kirill-i-mefodiy-v-Sevastopo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Памятники просветителям </a:t>
            </a:r>
          </a:p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Кириллу и Мефодию</a:t>
            </a:r>
            <a:endParaRPr lang="ru-RU" sz="3200" dirty="0"/>
          </a:p>
        </p:txBody>
      </p:sp>
      <p:pic>
        <p:nvPicPr>
          <p:cNvPr id="54277" name="Picture 5" descr="http://gov.cap.ru/Content/news/201805/24/Original/20574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1700808"/>
            <a:ext cx="384269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9" name="Picture 7" descr="http://shaitanarba.narod.ru/univer2.jpg"/>
          <p:cNvPicPr>
            <a:picLocks noChangeAspect="1" noChangeArrowheads="1"/>
          </p:cNvPicPr>
          <p:nvPr/>
        </p:nvPicPr>
        <p:blipFill>
          <a:blip r:embed="rId3" cstate="print"/>
          <a:srcRect l="19845" r="13061"/>
          <a:stretch>
            <a:fillRect/>
          </a:stretch>
        </p:blipFill>
        <p:spPr bwMode="auto">
          <a:xfrm>
            <a:off x="539552" y="1700808"/>
            <a:ext cx="3349708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75656" y="558924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Саратов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0152" y="5661248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Самара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732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В честь Святых Мефодия и Кирилла построено множество храмов, церквей и соборов как 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в нашей стране, так и за рубежом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sp>
        <p:nvSpPr>
          <p:cNvPr id="57346" name="AutoShape 2" descr="https://ic.pics.livejournal.com/av_klement/19835856/63350/63350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7348" name="AutoShape 4" descr="https://ic.pics.livejournal.com/av_klement/19835856/63350/63350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7349" name="Picture 5" descr="C:\Documents and Settings\sorokina_an\Рабочий стол\63350_original.jpg"/>
          <p:cNvPicPr>
            <a:picLocks noChangeAspect="1" noChangeArrowheads="1"/>
          </p:cNvPicPr>
          <p:nvPr/>
        </p:nvPicPr>
        <p:blipFill>
          <a:blip r:embed="rId2" cstate="print"/>
          <a:srcRect l="23692" t="3925" r="19900" b="5805"/>
          <a:stretch>
            <a:fillRect/>
          </a:stretch>
        </p:blipFill>
        <p:spPr bwMode="auto">
          <a:xfrm>
            <a:off x="179512" y="620688"/>
            <a:ext cx="414828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19672" y="4653136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Болгария</a:t>
            </a:r>
            <a:endParaRPr lang="ru-RU" dirty="0"/>
          </a:p>
        </p:txBody>
      </p:sp>
      <p:pic>
        <p:nvPicPr>
          <p:cNvPr id="57350" name="Picture 6" descr="C:\Documents and Settings\sorokina_an\Рабочий стол\24176.jpg"/>
          <p:cNvPicPr>
            <a:picLocks noChangeAspect="1" noChangeArrowheads="1"/>
          </p:cNvPicPr>
          <p:nvPr/>
        </p:nvPicPr>
        <p:blipFill>
          <a:blip r:embed="rId3" cstate="print"/>
          <a:srcRect r="14493"/>
          <a:stretch>
            <a:fillRect/>
          </a:stretch>
        </p:blipFill>
        <p:spPr bwMode="auto">
          <a:xfrm>
            <a:off x="4499992" y="620688"/>
            <a:ext cx="4392487" cy="385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12160" y="4725144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Салоники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atin typeface="Bookman Old Style" panose="02050604050505020204" pitchFamily="18" charset="0"/>
              </a:rPr>
              <a:t>Гимн святым Кириллу и Мефодию, просветителям славян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412776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По широкой Руси - нашей матушке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Колокольный звон разливается.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Ныне братья святые Кирилл и Мефодий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За труды свои прославляются.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Вспоминают Кирилла с Мефодием,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Братьев славных равноапостольных,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Белоруссии, в Македонии,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Польше, Чехии и Словакии,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Хвалят братьев премудрых в Болгарии,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 Украине, Хорватии, Сербии.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Все народы, что пишут кириллицей,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Что зовутся издревле славянскими,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Славят подвиг первоучителей, </a:t>
            </a:r>
          </a:p>
          <a:p>
            <a:pPr algn="ctr"/>
            <a:r>
              <a:rPr lang="ru-RU" altLang="ru-RU" sz="2400" b="1" dirty="0" smtClean="0">
                <a:latin typeface="Bookman Old Style" panose="02050604050505020204" pitchFamily="18" charset="0"/>
              </a:rPr>
              <a:t>Христианских своих просветителей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5880" y="620688"/>
            <a:ext cx="67322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Слава Вам, братья, славян просветители, </a:t>
            </a:r>
          </a:p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Слава Вам, церкви святые отцы,</a:t>
            </a:r>
          </a:p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Слава Вам, правды Христовой учители,</a:t>
            </a:r>
          </a:p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Слава Вам, азбуки нашей творцы!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15651" y="5949280"/>
            <a:ext cx="3384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М.П. Розенгейм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131" cy="685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6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64" y="332656"/>
            <a:ext cx="9134136" cy="707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История письменности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  <p:pic>
        <p:nvPicPr>
          <p:cNvPr id="24578" name="Picture 2" descr="https://cont.ws/uploads/pic/2017/12/hoehlenmalereialtami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153" y="1268760"/>
            <a:ext cx="7247694" cy="5048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64" y="5229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Когда древние люди стали селиться в пещерах, они увидели на стенах царапины от когтей медведей. Тогда люди поняли, что на ровной поверхности можно нацарапать изображение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760369" cy="250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56" y="836712"/>
            <a:ext cx="3516093" cy="2492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19" y="2780928"/>
            <a:ext cx="3599146" cy="250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546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Bookman Old Style" panose="02050604050505020204" pitchFamily="18" charset="0"/>
              </a:rPr>
              <a:t>Наскальные рисунки в пещерах </a:t>
            </a:r>
          </a:p>
        </p:txBody>
      </p:sp>
    </p:spTree>
    <p:extLst>
      <p:ext uri="{BB962C8B-B14F-4D97-AF65-F5344CB8AC3E}">
        <p14:creationId xmlns:p14="http://schemas.microsoft.com/office/powerpoint/2010/main" val="23013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4116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Около 5 тыс. лет назад в Египте были созданы первые письменные знаки – иероглифы, «священные знаки». Иероглиф мог означать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как </a:t>
            </a:r>
            <a:r>
              <a:rPr lang="ru-RU" sz="2400" b="1" dirty="0">
                <a:latin typeface="Bookman Old Style" panose="02050604050505020204" pitchFamily="18" charset="0"/>
              </a:rPr>
              <a:t>целое слово, так и его часть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2684"/>
            <a:ext cx="4152863" cy="278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Египетская письменность. Иероглифические </a:t>
            </a:r>
            <a:r>
              <a:rPr lang="ru-RU" sz="3200" b="1" dirty="0">
                <a:latin typeface="Bookman Old Style" panose="02050604050505020204" pitchFamily="18" charset="0"/>
              </a:rPr>
              <a:t>письмена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21576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8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6386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Греки заимствовали у финикийцев слоговое письмо, но преобразовали его, создав первый в мире алфавит. Буквы передают уже не слово,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а </a:t>
            </a:r>
            <a:r>
              <a:rPr lang="ru-RU" sz="2400" b="1" dirty="0">
                <a:latin typeface="Bookman Old Style" panose="02050604050505020204" pitchFamily="18" charset="0"/>
              </a:rPr>
              <a:t>звуки речи. Греческий алфавит – 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«прадедушка» славянской </a:t>
            </a:r>
            <a:r>
              <a:rPr lang="ru-RU" sz="2400" b="1" dirty="0">
                <a:latin typeface="Bookman Old Style" panose="02050604050505020204" pitchFamily="18" charset="0"/>
              </a:rPr>
              <a:t>азбуки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454362" cy="343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Древнегреческая письменность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6102532" cy="343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9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2238</Words>
  <Application>Microsoft Office PowerPoint</Application>
  <PresentationFormat>Экран (4:3)</PresentationFormat>
  <Paragraphs>180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Труфанова Ирина Николаевна</dc:creator>
  <cp:lastModifiedBy>Крисанова Татьяна Николаевна</cp:lastModifiedBy>
  <cp:revision>95</cp:revision>
  <dcterms:created xsi:type="dcterms:W3CDTF">2019-04-29T07:39:32Z</dcterms:created>
  <dcterms:modified xsi:type="dcterms:W3CDTF">2019-05-23T06:56:16Z</dcterms:modified>
</cp:coreProperties>
</file>